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1yDH1SLxBzslis+b8kJcw==" hashData="IHQ5CDJDMVsEW8uZyztmtJBPRC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6361-6A66-4E05-95C9-89758B9C6FCF}" type="datetimeFigureOut">
              <a:rPr lang="de-DE" smtClean="0"/>
              <a:pPr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BDC4-8AAA-4A56-AB6B-A953CE00B1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hyperlink" Target="https://www.google.de/url?sa=i&amp;rct=j&amp;q=&amp;esrc=s&amp;source=images&amp;cd=&amp;ved=2ahUKEwjklKLm4dbhAhXOZ1AKHX_aCYEQjRx6BAgBEAU&amp;url=https://www.sammeldrache.de/&amp;psig=AOvVaw2kTYiWhDugkyKsapdmzxut&amp;ust=15555779259252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939784"/>
          </a:xfrm>
        </p:spPr>
        <p:txBody>
          <a:bodyPr/>
          <a:lstStyle/>
          <a:p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Inhaltsplatzhalter 4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1" cy="368618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GB" sz="128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de-DE" sz="9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800" b="1" dirty="0">
                <a:solidFill>
                  <a:schemeClr val="tx2">
                    <a:lumMod val="50000"/>
                  </a:schemeClr>
                </a:solidFill>
              </a:rPr>
              <a:t>„</a:t>
            </a:r>
            <a:r>
              <a:rPr lang="en-GB" sz="12800" b="1" dirty="0" smtClean="0">
                <a:solidFill>
                  <a:schemeClr val="tx2">
                    <a:lumMod val="50000"/>
                  </a:schemeClr>
                </a:solidFill>
              </a:rPr>
              <a:t>Was </a:t>
            </a:r>
            <a:r>
              <a:rPr lang="en-GB" sz="12800" b="1" dirty="0" err="1" smtClean="0">
                <a:solidFill>
                  <a:schemeClr val="tx2">
                    <a:lumMod val="50000"/>
                  </a:schemeClr>
                </a:solidFill>
              </a:rPr>
              <a:t>kann</a:t>
            </a:r>
            <a:r>
              <a:rPr lang="en-GB" sz="1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2800" b="1" dirty="0" err="1" smtClean="0">
                <a:solidFill>
                  <a:schemeClr val="tx2">
                    <a:lumMod val="50000"/>
                  </a:schemeClr>
                </a:solidFill>
              </a:rPr>
              <a:t>ich</a:t>
            </a:r>
            <a:r>
              <a:rPr lang="en-GB" sz="12800" b="1" dirty="0" smtClean="0">
                <a:solidFill>
                  <a:schemeClr val="tx2">
                    <a:lumMod val="50000"/>
                  </a:schemeClr>
                </a:solidFill>
              </a:rPr>
              <a:t> gut, was </a:t>
            </a:r>
            <a:r>
              <a:rPr lang="en-GB" sz="12800" b="1" dirty="0" err="1" smtClean="0">
                <a:solidFill>
                  <a:schemeClr val="tx2">
                    <a:lumMod val="50000"/>
                  </a:schemeClr>
                </a:solidFill>
              </a:rPr>
              <a:t>anderen</a:t>
            </a:r>
            <a:r>
              <a:rPr lang="en-GB" sz="1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2800" b="1" dirty="0" err="1" smtClean="0">
                <a:solidFill>
                  <a:schemeClr val="tx2">
                    <a:lumMod val="50000"/>
                  </a:schemeClr>
                </a:solidFill>
              </a:rPr>
              <a:t>nützt</a:t>
            </a:r>
            <a:r>
              <a:rPr lang="en-GB" sz="12800" b="1" dirty="0" smtClean="0">
                <a:solidFill>
                  <a:schemeClr val="tx2">
                    <a:lumMod val="50000"/>
                  </a:schemeClr>
                </a:solidFill>
              </a:rPr>
              <a:t>?”</a:t>
            </a:r>
            <a:r>
              <a:rPr lang="en-GB" sz="8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GB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de-DE" sz="9600" dirty="0" smtClean="0">
                <a:solidFill>
                  <a:schemeClr val="tx2">
                    <a:lumMod val="50000"/>
                  </a:schemeClr>
                </a:solidFill>
              </a:rPr>
              <a:t>„sozialgenial“  verbindet Unterricht mit ehrenamtlichen Engagement</a:t>
            </a:r>
          </a:p>
          <a:p>
            <a:pPr>
              <a:lnSpc>
                <a:spcPct val="170000"/>
              </a:lnSpc>
            </a:pPr>
            <a:r>
              <a:rPr lang="de-DE" sz="9600" dirty="0" smtClean="0">
                <a:solidFill>
                  <a:schemeClr val="tx2">
                    <a:lumMod val="50000"/>
                  </a:schemeClr>
                </a:solidFill>
              </a:rPr>
              <a:t>Zurzeit engagieren sich bereits über 50 Schülerinnen und Schüler ehrenamtlich in ganz unterschiedlichen Bereichen, wie…</a:t>
            </a:r>
          </a:p>
          <a:p>
            <a:pPr>
              <a:lnSpc>
                <a:spcPct val="170000"/>
              </a:lnSpc>
            </a:pPr>
            <a:endParaRPr lang="de-DE" sz="6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13" name="Grafik 1" descr="http://www.aktive-buergerschaft.de/fp_user_pics/sozialgenialLogo2016dz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142984"/>
            <a:ext cx="360949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Neue Projektideen</a:t>
            </a:r>
          </a:p>
          <a:p>
            <a:pPr algn="ctr">
              <a:buNone/>
            </a:pPr>
            <a:endParaRPr lang="de-DE" sz="19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de-DE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Projektkurs „sozialgenial engagiert“  mit dem Schwerpunkt der Projektarbeit und Projektpräsentation</a:t>
            </a:r>
          </a:p>
          <a:p>
            <a:pPr algn="ctr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Picture 2" descr="https://www.heinz-nixdorf-gesamtschule.de/s/cc_images/cache_51577979.jpg?t=1508157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214686"/>
            <a:ext cx="2656936" cy="2643206"/>
          </a:xfrm>
          <a:prstGeom prst="rect">
            <a:avLst/>
          </a:prstGeom>
          <a:noFill/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939784"/>
          </a:xfrm>
        </p:spPr>
        <p:txBody>
          <a:bodyPr/>
          <a:lstStyle/>
          <a:p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428596" y="2017058"/>
            <a:ext cx="8255813" cy="15850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endParaRPr lang="de-DE" sz="4300" b="1" dirty="0" smtClean="0">
              <a:solidFill>
                <a:srgbClr val="66FF33"/>
              </a:solidFill>
            </a:endParaRPr>
          </a:p>
          <a:p>
            <a:r>
              <a:rPr lang="de-DE" sz="5400" b="1" dirty="0" smtClean="0">
                <a:solidFill>
                  <a:schemeClr val="accent5">
                    <a:lumMod val="50000"/>
                  </a:schemeClr>
                </a:solidFill>
              </a:rPr>
              <a:t>Heinz-Nixdorf Gesamtschule</a:t>
            </a:r>
            <a:endParaRPr lang="de-DE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 rot="16200000">
            <a:off x="5462053" y="4110583"/>
            <a:ext cx="2585375" cy="5078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2700" b="1" dirty="0" smtClean="0">
                <a:solidFill>
                  <a:srgbClr val="00CC99"/>
                </a:solidFill>
              </a:rPr>
              <a:t>Wertschätzung</a:t>
            </a:r>
            <a:endParaRPr lang="de-DE" sz="2700" b="1" dirty="0">
              <a:solidFill>
                <a:srgbClr val="00CC99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 rot="16200000">
            <a:off x="3214539" y="4072082"/>
            <a:ext cx="2095135" cy="52321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2800" b="1" dirty="0" smtClean="0">
                <a:solidFill>
                  <a:srgbClr val="008080"/>
                </a:solidFill>
              </a:rPr>
              <a:t>Miteinander</a:t>
            </a:r>
            <a:endParaRPr lang="de-DE" sz="2800" b="1" dirty="0">
              <a:solidFill>
                <a:srgbClr val="00808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643042" y="3429000"/>
            <a:ext cx="2714644" cy="75405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3600" b="1" dirty="0" smtClean="0">
                <a:solidFill>
                  <a:srgbClr val="336699"/>
                </a:solidFill>
              </a:rPr>
              <a:t>Engagement</a:t>
            </a:r>
            <a:r>
              <a:rPr lang="de-DE" sz="4300" b="1" dirty="0" smtClean="0">
                <a:solidFill>
                  <a:srgbClr val="336699"/>
                </a:solidFill>
              </a:rPr>
              <a:t> </a:t>
            </a:r>
            <a:endParaRPr lang="de-DE" sz="4300" b="1" dirty="0">
              <a:solidFill>
                <a:srgbClr val="336699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 rot="16200000">
            <a:off x="655" y="3642628"/>
            <a:ext cx="1764133" cy="76537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4400" b="1" dirty="0" smtClean="0">
                <a:solidFill>
                  <a:schemeClr val="accent5">
                    <a:lumMod val="75000"/>
                  </a:schemeClr>
                </a:solidFill>
              </a:rPr>
              <a:t>Talent</a:t>
            </a:r>
            <a:endParaRPr lang="de-DE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00100" y="4214818"/>
            <a:ext cx="2660971" cy="4154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2100" b="1" dirty="0" smtClean="0">
                <a:solidFill>
                  <a:srgbClr val="3366CC"/>
                </a:solidFill>
              </a:rPr>
              <a:t>Persönlichkeit </a:t>
            </a:r>
            <a:endParaRPr lang="de-DE" sz="2100" b="1" dirty="0">
              <a:solidFill>
                <a:srgbClr val="3366CC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 rot="16200000">
            <a:off x="976143" y="1952759"/>
            <a:ext cx="1785950" cy="595027"/>
          </a:xfrm>
          <a:prstGeom prst="rect">
            <a:avLst/>
          </a:prstGeom>
        </p:spPr>
        <p:txBody>
          <a:bodyPr wrap="square" lIns="162553" tIns="81276" rIns="162553" bIns="81276">
            <a:spAutoFit/>
          </a:bodyPr>
          <a:lstStyle/>
          <a:p>
            <a:r>
              <a:rPr lang="de-DE" sz="2800" b="1" dirty="0" smtClean="0">
                <a:solidFill>
                  <a:srgbClr val="66FF99"/>
                </a:solidFill>
              </a:rPr>
              <a:t>Respekt  </a:t>
            </a:r>
            <a:endParaRPr lang="de-DE" sz="2800" b="1" dirty="0">
              <a:solidFill>
                <a:srgbClr val="66FF99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2357422" y="2428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60" name="Textfeld 59"/>
          <p:cNvSpPr txBox="1"/>
          <p:nvPr/>
        </p:nvSpPr>
        <p:spPr>
          <a:xfrm>
            <a:off x="6786578" y="3429000"/>
            <a:ext cx="2214578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3400" b="1" dirty="0" smtClean="0">
                <a:solidFill>
                  <a:srgbClr val="3366FF"/>
                </a:solidFill>
              </a:rPr>
              <a:t>Bildung</a:t>
            </a:r>
            <a:r>
              <a:rPr lang="de-DE" sz="3600" b="1" dirty="0" smtClean="0">
                <a:solidFill>
                  <a:srgbClr val="3366FF"/>
                </a:solidFill>
              </a:rPr>
              <a:t> </a:t>
            </a:r>
            <a:endParaRPr lang="de-DE" sz="3600" b="1" dirty="0">
              <a:solidFill>
                <a:srgbClr val="3366FF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42844" y="4643446"/>
            <a:ext cx="3023831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3600" b="1" dirty="0" smtClean="0">
                <a:solidFill>
                  <a:srgbClr val="008080"/>
                </a:solidFill>
              </a:rPr>
              <a:t>Courage</a:t>
            </a:r>
            <a:endParaRPr lang="de-DE" sz="3600" b="1" dirty="0">
              <a:solidFill>
                <a:srgbClr val="008080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3857620" y="1643050"/>
            <a:ext cx="3023831" cy="52321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2800" b="1" dirty="0" smtClean="0">
                <a:solidFill>
                  <a:srgbClr val="336699"/>
                </a:solidFill>
              </a:rPr>
              <a:t>Teamfähigkeit</a:t>
            </a:r>
            <a:endParaRPr lang="de-DE" sz="2800" b="1" dirty="0">
              <a:solidFill>
                <a:srgbClr val="336699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286512" y="2357430"/>
            <a:ext cx="3023831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3600" b="1" dirty="0" smtClean="0">
                <a:solidFill>
                  <a:srgbClr val="006699"/>
                </a:solidFill>
              </a:rPr>
              <a:t>Ehrenamt</a:t>
            </a:r>
            <a:endParaRPr lang="de-DE" sz="3600" b="1" dirty="0">
              <a:solidFill>
                <a:srgbClr val="006699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000496" y="1000108"/>
            <a:ext cx="3309583" cy="58477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3200" b="1" dirty="0" smtClean="0">
                <a:solidFill>
                  <a:srgbClr val="008080"/>
                </a:solidFill>
              </a:rPr>
              <a:t>Verantwortung</a:t>
            </a:r>
            <a:endParaRPr lang="de-DE" sz="3200" b="1" dirty="0">
              <a:solidFill>
                <a:srgbClr val="008080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 rot="16200000">
            <a:off x="7607975" y="3964925"/>
            <a:ext cx="1737945" cy="52321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2800" b="1" dirty="0" smtClean="0">
                <a:solidFill>
                  <a:srgbClr val="336699"/>
                </a:solidFill>
              </a:rPr>
              <a:t>Kreativität</a:t>
            </a:r>
            <a:endParaRPr lang="de-DE" sz="2800" b="1" dirty="0">
              <a:solidFill>
                <a:srgbClr val="336699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1857356" y="4500570"/>
            <a:ext cx="3023831" cy="52321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2800" b="1" dirty="0" smtClean="0">
                <a:solidFill>
                  <a:srgbClr val="008080"/>
                </a:solidFill>
              </a:rPr>
              <a:t>Zusammenhalt</a:t>
            </a:r>
            <a:endParaRPr lang="de-DE" sz="2800" b="1" dirty="0">
              <a:solidFill>
                <a:srgbClr val="008080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 rot="16200000">
            <a:off x="7170734" y="1401770"/>
            <a:ext cx="1785949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3000" b="1" dirty="0" smtClean="0">
                <a:solidFill>
                  <a:srgbClr val="008080"/>
                </a:solidFill>
              </a:rPr>
              <a:t>Toleranz</a:t>
            </a:r>
            <a:endParaRPr lang="de-DE" sz="3000" b="1" dirty="0">
              <a:solidFill>
                <a:srgbClr val="00808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2000232" y="2000240"/>
            <a:ext cx="3023831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3600" b="1" dirty="0" smtClean="0">
                <a:solidFill>
                  <a:srgbClr val="008080"/>
                </a:solidFill>
              </a:rPr>
              <a:t>Identifikation</a:t>
            </a:r>
            <a:endParaRPr lang="de-DE" sz="3600" b="1" dirty="0">
              <a:solidFill>
                <a:srgbClr val="008080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571472" y="1285860"/>
            <a:ext cx="2357454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3600" b="1" dirty="0" smtClean="0">
                <a:solidFill>
                  <a:srgbClr val="008080"/>
                </a:solidFill>
              </a:rPr>
              <a:t>Motivation</a:t>
            </a:r>
            <a:endParaRPr lang="de-DE" sz="3600" b="1" dirty="0">
              <a:solidFill>
                <a:srgbClr val="008080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143240" y="2428868"/>
            <a:ext cx="2857520" cy="4616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2400" b="1" dirty="0" smtClean="0">
                <a:solidFill>
                  <a:srgbClr val="008080"/>
                </a:solidFill>
              </a:rPr>
              <a:t>gemeinsames Lernen</a:t>
            </a:r>
            <a:endParaRPr lang="de-DE" sz="2400" b="1" dirty="0">
              <a:solidFill>
                <a:srgbClr val="008080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 rot="16200000">
            <a:off x="5263509" y="1808797"/>
            <a:ext cx="1835080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3600" b="1" dirty="0" smtClean="0">
                <a:solidFill>
                  <a:srgbClr val="00CC99"/>
                </a:solidFill>
              </a:rPr>
              <a:t>Zukunft</a:t>
            </a:r>
            <a:endParaRPr lang="de-DE" sz="3600" b="1" dirty="0">
              <a:solidFill>
                <a:srgbClr val="00CC99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0" y="2500306"/>
            <a:ext cx="2666641" cy="4616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2400" b="1" dirty="0" smtClean="0">
                <a:solidFill>
                  <a:srgbClr val="008080"/>
                </a:solidFill>
              </a:rPr>
              <a:t>Gesellschaft </a:t>
            </a:r>
            <a:endParaRPr lang="de-DE" sz="2400" b="1" dirty="0">
              <a:solidFill>
                <a:srgbClr val="008080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2571736" y="5000636"/>
            <a:ext cx="3023831" cy="40010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de-DE" sz="2000" b="1" dirty="0" smtClean="0">
                <a:solidFill>
                  <a:schemeClr val="accent5">
                    <a:lumMod val="75000"/>
                  </a:schemeClr>
                </a:solidFill>
              </a:rPr>
              <a:t>Berufsfindung</a:t>
            </a:r>
            <a:endParaRPr 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9" name="Titel 1"/>
          <p:cNvSpPr>
            <a:spLocks noGrp="1"/>
          </p:cNvSpPr>
          <p:nvPr>
            <p:ph type="title"/>
          </p:nvPr>
        </p:nvSpPr>
        <p:spPr>
          <a:xfrm>
            <a:off x="-928726" y="142852"/>
            <a:ext cx="5686436" cy="939784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Gemeinsame Ziele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214282" y="2000240"/>
            <a:ext cx="159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Selbstreflexion</a:t>
            </a:r>
            <a:endParaRPr lang="de-DE" dirty="0"/>
          </a:p>
        </p:txBody>
      </p:sp>
      <p:sp>
        <p:nvSpPr>
          <p:cNvPr id="83" name="Rechteck 82"/>
          <p:cNvSpPr/>
          <p:nvPr/>
        </p:nvSpPr>
        <p:spPr>
          <a:xfrm>
            <a:off x="5143504" y="4643446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75000"/>
                  </a:schemeClr>
                </a:solidFill>
              </a:rPr>
              <a:t>Empathie</a:t>
            </a:r>
            <a:endParaRPr lang="de-DE" sz="2800" dirty="0"/>
          </a:p>
        </p:txBody>
      </p:sp>
      <p:sp>
        <p:nvSpPr>
          <p:cNvPr id="84" name="Rechteck 83"/>
          <p:cNvSpPr/>
          <p:nvPr/>
        </p:nvSpPr>
        <p:spPr>
          <a:xfrm>
            <a:off x="4357686" y="4071942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336699"/>
                </a:solidFill>
              </a:rPr>
              <a:t>Ausdauer</a:t>
            </a:r>
            <a:endParaRPr lang="de-DE" sz="2800" dirty="0">
              <a:solidFill>
                <a:srgbClr val="336699"/>
              </a:solidFill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2285984" y="1214422"/>
            <a:ext cx="1711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Kommunikation</a:t>
            </a:r>
            <a:endParaRPr lang="de-DE" dirty="0"/>
          </a:p>
        </p:txBody>
      </p:sp>
      <p:sp>
        <p:nvSpPr>
          <p:cNvPr id="86" name="Rechteck 85"/>
          <p:cNvSpPr/>
          <p:nvPr/>
        </p:nvSpPr>
        <p:spPr>
          <a:xfrm>
            <a:off x="6858016" y="492919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</a:rPr>
              <a:t>Lernbereitschaft</a:t>
            </a:r>
            <a:endParaRPr lang="de-DE" sz="2400" dirty="0"/>
          </a:p>
        </p:txBody>
      </p:sp>
      <p:sp>
        <p:nvSpPr>
          <p:cNvPr id="87" name="Rechteck 86"/>
          <p:cNvSpPr/>
          <p:nvPr/>
        </p:nvSpPr>
        <p:spPr>
          <a:xfrm>
            <a:off x="4500562" y="357187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Leistungsbereitschaft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569944" y="5588517"/>
            <a:ext cx="793114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 aus tausend Quellen schöpfen!</a:t>
            </a:r>
            <a:endParaRPr lang="de-DE" sz="4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6286512" y="1714488"/>
            <a:ext cx="161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Wertschätzung</a:t>
            </a:r>
            <a:endParaRPr lang="de-DE" dirty="0"/>
          </a:p>
        </p:txBody>
      </p:sp>
      <p:pic>
        <p:nvPicPr>
          <p:cNvPr id="36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Beispiele der Kooperationspartner</a:t>
            </a:r>
          </a:p>
          <a:p>
            <a:pPr algn="ctr">
              <a:buNone/>
            </a:pPr>
            <a:endParaRPr lang="de-DE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Kindergärten</a:t>
            </a:r>
          </a:p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Jugendtreff</a:t>
            </a:r>
          </a:p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Altenheime</a:t>
            </a:r>
          </a:p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Schulen und OGS</a:t>
            </a:r>
          </a:p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AWO </a:t>
            </a:r>
          </a:p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Tierheime </a:t>
            </a:r>
          </a:p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Tafel</a:t>
            </a:r>
          </a:p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Kleiderkammer</a:t>
            </a:r>
          </a:p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357430"/>
            <a:ext cx="46077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de-DE" sz="3500" b="1" dirty="0" smtClean="0">
                <a:solidFill>
                  <a:schemeClr val="tx2">
                    <a:lumMod val="50000"/>
                  </a:schemeClr>
                </a:solidFill>
              </a:rPr>
              <a:t>Organisation </a:t>
            </a:r>
            <a:endParaRPr lang="de-DE" sz="35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sz="2600" b="1" dirty="0" smtClean="0">
                <a:solidFill>
                  <a:schemeClr val="tx2">
                    <a:lumMod val="50000"/>
                  </a:schemeClr>
                </a:solidFill>
              </a:rPr>
              <a:t>Aufbau</a:t>
            </a:r>
          </a:p>
          <a:p>
            <a:pPr>
              <a:buNone/>
            </a:pPr>
            <a:r>
              <a:rPr lang="de-DE" sz="2600" u="sng" dirty="0" smtClean="0">
                <a:solidFill>
                  <a:schemeClr val="tx2">
                    <a:lumMod val="50000"/>
                  </a:schemeClr>
                </a:solidFill>
              </a:rPr>
              <a:t>Praxisblock</a:t>
            </a:r>
          </a:p>
          <a:p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Die Schüler engagieren sich mindestens 60 Minuten in </a:t>
            </a:r>
            <a:r>
              <a:rPr lang="de-DE" sz="2600" smtClean="0">
                <a:solidFill>
                  <a:schemeClr val="tx2">
                    <a:lumMod val="50000"/>
                  </a:schemeClr>
                </a:solidFill>
              </a:rPr>
              <a:t>der Woche </a:t>
            </a:r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in der Einrichtung</a:t>
            </a:r>
          </a:p>
          <a:p>
            <a:endParaRPr lang="de-DE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sz="2600" u="sng" dirty="0" smtClean="0">
                <a:solidFill>
                  <a:schemeClr val="tx2">
                    <a:lumMod val="50000"/>
                  </a:schemeClr>
                </a:solidFill>
              </a:rPr>
              <a:t>Theorieblock</a:t>
            </a:r>
          </a:p>
          <a:p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60 Minuten einmal die Woche </a:t>
            </a:r>
          </a:p>
          <a:p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Möglichkeit zur Reflexion, gemeinsame Arbeit am Portfolio, Vorbereitung eines „Miniprojektes“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Organisation </a:t>
            </a:r>
          </a:p>
          <a:p>
            <a:pPr algn="ctr">
              <a:buNone/>
            </a:pPr>
            <a:endParaRPr lang="de-DE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Das Portfolio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vergleichbar mit einer Praktikumsmappe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Laufzettel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Tagesnotiz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Dokumentation des „Miniprojektes“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Chancen und Wirksamkeit</a:t>
            </a:r>
          </a:p>
          <a:p>
            <a:pPr algn="ctr">
              <a:buNone/>
            </a:pPr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Kinder und Jugendliche werden herkunftsunabhängig erreicht</a:t>
            </a:r>
          </a:p>
          <a:p>
            <a:pPr>
              <a:spcAft>
                <a:spcPts val="1200"/>
              </a:spcAft>
            </a:pP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</a:rPr>
              <a:t>niedrigschwelliger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, einfacher Zugang zum Engagement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positive Beeinflussung der Persönlichkeitsentwicklung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Berufsvorbereitung </a:t>
            </a:r>
          </a:p>
          <a:p>
            <a:pPr algn="ctr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939784"/>
          </a:xfrm>
        </p:spPr>
        <p:txBody>
          <a:bodyPr/>
          <a:lstStyle/>
          <a:p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4023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de-DE" sz="3500" b="1" dirty="0" smtClean="0">
                <a:solidFill>
                  <a:schemeClr val="tx2">
                    <a:lumMod val="50000"/>
                  </a:schemeClr>
                </a:solidFill>
              </a:rPr>
              <a:t>Chancen und Wirksamkeit</a:t>
            </a:r>
          </a:p>
          <a:p>
            <a:pPr algn="ctr">
              <a:buNone/>
            </a:pPr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Förderung sozialer und kognitiver Kompetenzen wie z.B. </a:t>
            </a:r>
          </a:p>
          <a:p>
            <a:pPr>
              <a:spcAft>
                <a:spcPts val="600"/>
              </a:spcAft>
            </a:pPr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Empathie </a:t>
            </a:r>
          </a:p>
          <a:p>
            <a:pPr>
              <a:spcAft>
                <a:spcPts val="600"/>
              </a:spcAft>
            </a:pPr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Selbstwirksamkeit </a:t>
            </a:r>
          </a:p>
          <a:p>
            <a:pPr>
              <a:spcAft>
                <a:spcPts val="600"/>
              </a:spcAft>
            </a:pPr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Selbstgesteuertes und kooperatives Lernen </a:t>
            </a:r>
          </a:p>
          <a:p>
            <a:pPr>
              <a:spcAft>
                <a:spcPts val="600"/>
              </a:spcAft>
            </a:pPr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Projektplanung und –</a:t>
            </a:r>
            <a:r>
              <a:rPr lang="de-DE" sz="2600" dirty="0" err="1" smtClean="0">
                <a:solidFill>
                  <a:schemeClr val="tx2">
                    <a:lumMod val="50000"/>
                  </a:schemeClr>
                </a:solidFill>
              </a:rPr>
              <a:t>dokumentation</a:t>
            </a:r>
            <a:endParaRPr lang="de-DE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Sprachförderung</a:t>
            </a:r>
          </a:p>
          <a:p>
            <a:pPr>
              <a:spcAft>
                <a:spcPts val="600"/>
              </a:spcAft>
            </a:pPr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Reflexion</a:t>
            </a:r>
            <a:endParaRPr lang="de-DE" sz="2600" dirty="0" smtClean="0"/>
          </a:p>
          <a:p>
            <a:pPr algn="ctr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913" y="3679150"/>
            <a:ext cx="2239053" cy="167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939784"/>
          </a:xfrm>
        </p:spPr>
        <p:txBody>
          <a:bodyPr/>
          <a:lstStyle/>
          <a:p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643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Bedingungen für die Wirksamkeit der Projekte</a:t>
            </a:r>
          </a:p>
          <a:p>
            <a:pPr algn="ctr">
              <a:buNone/>
            </a:pPr>
            <a:endParaRPr lang="de-DE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Zeiträume mind. ein halbes Schuljahr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regelmäßige Projektarbeit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strukturierte Reflexion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Anerkennung und Wertschätzung </a:t>
            </a:r>
          </a:p>
          <a:p>
            <a:pPr algn="ctr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939784"/>
          </a:xfrm>
        </p:spPr>
        <p:txBody>
          <a:bodyPr/>
          <a:lstStyle/>
          <a:p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rc_mi" descr="Bildergebnis für sammeldrach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2000232" cy="104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00174"/>
            <a:ext cx="5400684" cy="434023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Aktionen und Wettbewerbe</a:t>
            </a:r>
          </a:p>
          <a:p>
            <a:pPr algn="ctr">
              <a:buNone/>
            </a:pPr>
            <a:endParaRPr lang="de-DE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Spenden an die Schulmaterialkammer der Diakonie  oder für obdachlose Menschen in Paderborn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Bastelaktionen für obdachlose Menschen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Der Sammeldrache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Spielzeug für Kinder mit motorischer Entwicklungsstörung</a:t>
            </a:r>
          </a:p>
          <a:p>
            <a:pPr algn="ctr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Picture 4" descr="http://www.wewelsburg.de/bildungsbuero/projekte/bildungspilot/Logos/diakonie-paderborn-hoexter-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224631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ratundtat.kim-paderborn.de/wp_kim/wordpress/wp-content/themes/kimtheme/images/dl-logo-breit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929198"/>
            <a:ext cx="1387474" cy="87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Nutzer\Desktop\Schuljahr 2018_2019\Sozialgenial\Fotos sozialgenial_18.12.2018\IMG_07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571744"/>
            <a:ext cx="1822462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939784"/>
          </a:xfrm>
        </p:spPr>
        <p:txBody>
          <a:bodyPr/>
          <a:lstStyle/>
          <a:p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Grafik 1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de-DE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de-DE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besonders stolz sind wir auf den…</a:t>
            </a:r>
          </a:p>
          <a:p>
            <a:pPr>
              <a:spcAft>
                <a:spcPts val="1200"/>
              </a:spcAft>
              <a:buNone/>
            </a:pPr>
            <a:endParaRPr lang="de-DE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Bundespreis Service Learning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Ehrenamtspreis der Bürgerstiftung Paderborn </a:t>
            </a:r>
          </a:p>
          <a:p>
            <a:pPr algn="ctr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00306"/>
            <a:ext cx="35526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5686436" cy="939784"/>
          </a:xfrm>
        </p:spPr>
        <p:txBody>
          <a:bodyPr/>
          <a:lstStyle/>
          <a:p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0"/>
            <a:ext cx="5143504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Bildschirmpräsentation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Gemeinsame Ziele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5</cp:revision>
  <dcterms:created xsi:type="dcterms:W3CDTF">2019-10-03T08:09:46Z</dcterms:created>
  <dcterms:modified xsi:type="dcterms:W3CDTF">2019-10-06T09:30:25Z</dcterms:modified>
</cp:coreProperties>
</file>